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88" r:id="rId1"/>
  </p:sldMasterIdLst>
  <p:notesMasterIdLst>
    <p:notesMasterId r:id="rId13"/>
  </p:notesMasterIdLst>
  <p:handoutMasterIdLst>
    <p:handoutMasterId r:id="rId14"/>
  </p:handoutMasterIdLst>
  <p:sldIdLst>
    <p:sldId id="394" r:id="rId2"/>
    <p:sldId id="395" r:id="rId3"/>
    <p:sldId id="417" r:id="rId4"/>
    <p:sldId id="408" r:id="rId5"/>
    <p:sldId id="409" r:id="rId6"/>
    <p:sldId id="413" r:id="rId7"/>
    <p:sldId id="398" r:id="rId8"/>
    <p:sldId id="411" r:id="rId9"/>
    <p:sldId id="428" r:id="rId10"/>
    <p:sldId id="426" r:id="rId11"/>
    <p:sldId id="427" r:id="rId12"/>
  </p:sldIdLst>
  <p:sldSz cx="9144000" cy="6858000" type="screen4x3"/>
  <p:notesSz cx="7315200" cy="96012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pos="226" userDrawn="1">
          <p15:clr>
            <a:srgbClr val="A4A3A4"/>
          </p15:clr>
        </p15:guide>
        <p15:guide id="12" pos="5511" userDrawn="1">
          <p15:clr>
            <a:srgbClr val="A4A3A4"/>
          </p15:clr>
        </p15:guide>
        <p15:guide id="13" orient="horz" pos="1071" userDrawn="1">
          <p15:clr>
            <a:srgbClr val="A4A3A4"/>
          </p15:clr>
        </p15:guide>
        <p15:guide id="14" orient="horz" pos="4020" userDrawn="1">
          <p15:clr>
            <a:srgbClr val="A4A3A4"/>
          </p15:clr>
        </p15:guide>
        <p15:guide id="15" orient="horz" pos="187" userDrawn="1">
          <p15:clr>
            <a:srgbClr val="A4A3A4"/>
          </p15:clr>
        </p15:guide>
        <p15:guide id="16" orient="horz" pos="8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D00"/>
    <a:srgbClr val="ED8B00"/>
    <a:srgbClr val="DB291C"/>
    <a:srgbClr val="FF9900"/>
    <a:srgbClr val="C00000"/>
    <a:srgbClr val="3C8A2E"/>
    <a:srgbClr val="DCDCDC"/>
    <a:srgbClr val="B4B4B4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4" autoAdjust="0"/>
    <p:restoredTop sz="94984" autoAdjust="0"/>
  </p:normalViewPr>
  <p:slideViewPr>
    <p:cSldViewPr snapToGrid="0" showGuides="1">
      <p:cViewPr varScale="1">
        <p:scale>
          <a:sx n="86" d="100"/>
          <a:sy n="86" d="100"/>
        </p:scale>
        <p:origin x="1205" y="53"/>
      </p:cViewPr>
      <p:guideLst>
        <p:guide pos="226"/>
        <p:guide pos="5511"/>
        <p:guide orient="horz" pos="1071"/>
        <p:guide orient="horz" pos="4020"/>
        <p:guide orient="horz" pos="187"/>
        <p:guide orient="horz" pos="867"/>
      </p:guideLst>
    </p:cSldViewPr>
  </p:slideViewPr>
  <p:outlineViewPr>
    <p:cViewPr>
      <p:scale>
        <a:sx n="33" d="100"/>
        <a:sy n="33" d="100"/>
      </p:scale>
      <p:origin x="0" y="-59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7" d="100"/>
          <a:sy n="57" d="100"/>
        </p:scale>
        <p:origin x="1992" y="9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427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r">
              <a:defRPr sz="1100"/>
            </a:lvl1pPr>
          </a:lstStyle>
          <a:p>
            <a:fld id="{B4AD245C-091B-44E2-BFB0-BD94217887F7}" type="datetimeFigureOut">
              <a:rPr lang="en-US" smtClean="0">
                <a:latin typeface="Arial" panose="020B0604020202020204" pitchFamily="34" charset="0"/>
              </a:rPr>
              <a:t>11/14/2019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427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r">
              <a:defRPr sz="1100"/>
            </a:lvl1pPr>
          </a:lstStyle>
          <a:p>
            <a:fld id="{9A913F39-CFF6-40F1-84D1-700840B41EAB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13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BA5BBE4-AEA3-489A-A28E-0C2FAF2506E3}" type="datetimeFigureOut">
              <a:rPr lang="en-US" smtClean="0"/>
              <a:pPr/>
              <a:t>11/14/2019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478" tIns="49238" rIns="98478" bIns="4923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8478" tIns="49238" rIns="98478" bIns="4923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F4A2C8-6C88-4E71-83EE-698B9D4FE2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3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altLang="ja-JP" noProof="0" smtClean="0"/>
              <a:t>Edit Master text styles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 altLang="ja-JP" noProof="0" smtClean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noProof="0" smtClean="0"/>
              <a:t>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1564969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376238" y="317500"/>
            <a:ext cx="839152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30" name="Text Placeholder 18"/>
          <p:cNvSpPr>
            <a:spLocks noGrp="1"/>
          </p:cNvSpPr>
          <p:nvPr>
            <p:ph type="body" idx="1"/>
          </p:nvPr>
        </p:nvSpPr>
        <p:spPr bwMode="auto">
          <a:xfrm>
            <a:off x="376238" y="1665288"/>
            <a:ext cx="8391525" cy="471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37575" y="6477000"/>
            <a:ext cx="230188" cy="100013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eaLnBrk="1" fontAlgn="auto" hangingPunct="1"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78CA4D8-A0FA-4697-BFFD-797AF4E823FC}" type="slidenum">
              <a:rPr lang="en-US" sz="650">
                <a:latin typeface="+mn-lt"/>
              </a:rPr>
              <a:pPr algn="r" eaLnBrk="1" fontAlgn="auto" hangingPunct="1">
                <a:spcBef>
                  <a:spcPts val="60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‹#›</a:t>
            </a:fld>
            <a:endParaRPr lang="en-US" sz="65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181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</p:sldLayoutIdLst>
  <p:transition>
    <p:fade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Verdana" panose="020B0604030504040204" pitchFamily="34" charset="0"/>
        </a:defRPr>
      </a:lvl9pPr>
    </p:titleStyle>
    <p:bodyStyle>
      <a:lvl1pPr algn="l" rtl="0" eaLnBrk="1" fontAlgn="base" hangingPunct="1">
        <a:spcBef>
          <a:spcPct val="0"/>
        </a:spcBef>
        <a:spcAft>
          <a:spcPts val="1000"/>
        </a:spcAft>
        <a:buSzPct val="100000"/>
        <a:buFont typeface="Arial" panose="020B0604020202020204" pitchFamily="34" charset="0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171450" algn="l" rtl="0" eaLnBrk="1" fontAlgn="base" hangingPunct="1">
        <a:spcBef>
          <a:spcPct val="0"/>
        </a:spcBef>
        <a:spcAft>
          <a:spcPts val="1000"/>
        </a:spcAft>
        <a:buSzPct val="100000"/>
        <a:buFont typeface="Arial" panose="020B0604020202020204" pitchFamily="34" charset="0"/>
        <a:buChar char="•"/>
        <a:defRPr kumimoji="1"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344488" indent="-171450" algn="l" rtl="0" eaLnBrk="1" fontAlgn="base" hangingPunct="1">
        <a:spcBef>
          <a:spcPct val="0"/>
        </a:spcBef>
        <a:spcAft>
          <a:spcPts val="1000"/>
        </a:spcAft>
        <a:buSzPct val="100000"/>
        <a:buFont typeface="Verdana" panose="020B0604030504040204" pitchFamily="34" charset="0"/>
        <a:buChar char="−"/>
        <a:defRPr kumimoji="1"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517525" indent="-171450" algn="l" rtl="0" eaLnBrk="1" fontAlgn="base" hangingPunct="1">
        <a:spcBef>
          <a:spcPct val="0"/>
        </a:spcBef>
        <a:spcAft>
          <a:spcPts val="1000"/>
        </a:spcAft>
        <a:buSzPct val="100000"/>
        <a:buFont typeface="Verdana" panose="020B0604030504040204" pitchFamily="34" charset="0"/>
        <a:buChar char="−"/>
        <a:defRPr kumimoji="1" lang="en-US" sz="12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690563" indent="-171450" algn="l" defTabSz="798513" rtl="0" eaLnBrk="1" fontAlgn="base" hangingPunct="1">
        <a:spcBef>
          <a:spcPct val="0"/>
        </a:spcBef>
        <a:spcAft>
          <a:spcPts val="1000"/>
        </a:spcAft>
        <a:buSzPct val="100000"/>
        <a:buFont typeface="Verdana" panose="020B0604030504040204" pitchFamily="34" charset="0"/>
        <a:buChar char="−"/>
        <a:defRPr kumimoji="1" lang="en-US" sz="12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 smtClean="0"/>
              <a:t>　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8775" y="567901"/>
            <a:ext cx="8371762" cy="334101"/>
          </a:xfrm>
        </p:spPr>
        <p:txBody>
          <a:bodyPr/>
          <a:lstStyle/>
          <a:p>
            <a:r>
              <a:rPr lang="ja-JP" altLang="en-US" sz="2400" b="1" dirty="0" smtClean="0"/>
              <a:t>本日のご説明内容</a:t>
            </a:r>
            <a:endParaRPr lang="cs-CZ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3938" y="1414736"/>
            <a:ext cx="8374062" cy="4678986"/>
          </a:xfrm>
        </p:spPr>
        <p:txBody>
          <a:bodyPr/>
          <a:lstStyle/>
          <a:p>
            <a:r>
              <a:rPr lang="ja-JP" altLang="en-US" dirty="0" smtClean="0"/>
              <a:t>・</a:t>
            </a:r>
            <a:r>
              <a:rPr lang="en-US" altLang="ja-JP" dirty="0" smtClean="0"/>
              <a:t>19</a:t>
            </a:r>
            <a:r>
              <a:rPr lang="ja-JP" altLang="en-US" dirty="0" smtClean="0"/>
              <a:t>年度商工会運営について</a:t>
            </a:r>
            <a:endParaRPr lang="en-US" altLang="ja-JP" dirty="0" smtClean="0"/>
          </a:p>
          <a:p>
            <a:r>
              <a:rPr lang="ja-JP" altLang="en-US" dirty="0" smtClean="0"/>
              <a:t>　　ー商工会運営体制について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ー今年度の商工会活動について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ー商工会活動の見直し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・来年以降の商工会の年会費について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 smtClean="0"/>
              <a:t>19</a:t>
            </a:r>
            <a:r>
              <a:rPr lang="ja-JP" altLang="en-US" dirty="0" smtClean="0"/>
              <a:t>年度の役員選出プロセスについて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7748123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8775" y="577426"/>
            <a:ext cx="8371762" cy="334101"/>
          </a:xfrm>
        </p:spPr>
        <p:txBody>
          <a:bodyPr/>
          <a:lstStyle/>
          <a:p>
            <a:r>
              <a:rPr lang="en-US" altLang="ja-JP" sz="2400" b="1" dirty="0"/>
              <a:t>20</a:t>
            </a:r>
            <a:r>
              <a:rPr lang="ja-JP" altLang="en-US" sz="2400" b="1" dirty="0" smtClean="0"/>
              <a:t>年度の役員選出プロセスについて</a:t>
            </a:r>
            <a:endParaRPr lang="cs-CZ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6238" y="1424309"/>
            <a:ext cx="8374062" cy="4678986"/>
          </a:xfrm>
        </p:spPr>
        <p:txBody>
          <a:bodyPr/>
          <a:lstStyle/>
          <a:p>
            <a:r>
              <a:rPr lang="ja-JP" altLang="en-US" dirty="0" smtClean="0"/>
              <a:t>・現在のチェコ商工会における役員（会長・副会長）の主な役割</a:t>
            </a:r>
            <a:endParaRPr lang="en-US" altLang="ja-JP" dirty="0" smtClean="0"/>
          </a:p>
          <a:p>
            <a:r>
              <a:rPr lang="ja-JP" altLang="en-US" dirty="0"/>
              <a:t>　・ </a:t>
            </a:r>
            <a:r>
              <a:rPr lang="ja-JP" altLang="en-US" dirty="0" smtClean="0"/>
              <a:t>商</a:t>
            </a:r>
            <a:r>
              <a:rPr lang="ja-JP" altLang="en-US" dirty="0"/>
              <a:t>工会各イベントの企画・手</a:t>
            </a:r>
            <a:r>
              <a:rPr lang="ja-JP" altLang="en-US" dirty="0" smtClean="0"/>
              <a:t>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・ 各</a:t>
            </a:r>
            <a:r>
              <a:rPr lang="ja-JP" altLang="en-US" dirty="0"/>
              <a:t>担</a:t>
            </a:r>
            <a:r>
              <a:rPr lang="ja-JP" altLang="en-US" dirty="0" smtClean="0"/>
              <a:t>当役員業務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・ </a:t>
            </a:r>
            <a:r>
              <a:rPr lang="ja-JP" altLang="en-US" dirty="0"/>
              <a:t>日本大使館の活動への協力、提言又は要望等の取り纏め</a:t>
            </a:r>
          </a:p>
          <a:p>
            <a:r>
              <a:rPr lang="ja-JP" altLang="en-US" dirty="0" smtClean="0"/>
              <a:t>・役員就任における条件・期待役割</a:t>
            </a:r>
            <a:endParaRPr lang="en-US" altLang="ja-JP" dirty="0" smtClean="0"/>
          </a:p>
          <a:p>
            <a:r>
              <a:rPr lang="ja-JP" altLang="en-US" dirty="0"/>
              <a:t>　・ 月一回の役員会への出席と、積極的な提</a:t>
            </a:r>
            <a:r>
              <a:rPr lang="ja-JP" altLang="en-US" dirty="0" smtClean="0"/>
              <a:t>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・ チェコ日本商工会の代表として、</a:t>
            </a:r>
            <a:r>
              <a:rPr lang="ja-JP" altLang="en-US" dirty="0"/>
              <a:t>各種会</a:t>
            </a:r>
            <a:r>
              <a:rPr lang="ja-JP" altLang="en-US" dirty="0" smtClean="0"/>
              <a:t>合・イベントに出席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　・ 担当業務におけるリーダーシップと事務局と連携した積極的な活動推進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　・ 商工会イ</a:t>
            </a:r>
            <a:r>
              <a:rPr lang="ja-JP" altLang="en-US" dirty="0"/>
              <a:t>ベント企画・手配などへの積極的な協力・参</a:t>
            </a:r>
            <a:r>
              <a:rPr lang="ja-JP" altLang="en-US" dirty="0" smtClean="0"/>
              <a:t>加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・ 無報酬での活動に加え、商工会業務などのための出張などを除き、市内交通費などは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 全額自己負担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・ 守秘義務契約の締結と所属企業から独立した立場での発言・活動</a:t>
            </a:r>
            <a:endParaRPr lang="en-US" altLang="ja-JP" dirty="0" smtClean="0"/>
          </a:p>
          <a:p>
            <a:r>
              <a:rPr lang="ja-JP" altLang="en-US" dirty="0" smtClean="0"/>
              <a:t>・現役員のうち数名が</a:t>
            </a:r>
            <a:r>
              <a:rPr lang="en-US" altLang="ja-JP" dirty="0" smtClean="0"/>
              <a:t>19</a:t>
            </a:r>
            <a:r>
              <a:rPr lang="ja-JP" altLang="en-US" dirty="0" smtClean="0"/>
              <a:t>年度末での退任を予定しているため、</a:t>
            </a:r>
            <a:r>
              <a:rPr lang="en-US" altLang="ja-JP" dirty="0" smtClean="0"/>
              <a:t>20</a:t>
            </a:r>
            <a:r>
              <a:rPr lang="ja-JP" altLang="en-US" dirty="0" smtClean="0"/>
              <a:t>年度は若干</a:t>
            </a:r>
            <a:r>
              <a:rPr lang="ja-JP" altLang="en-US" dirty="0"/>
              <a:t>名</a:t>
            </a:r>
            <a:r>
              <a:rPr lang="ja-JP" altLang="en-US" dirty="0" smtClean="0"/>
              <a:t>の新規役員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を募集する。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応</a:t>
            </a:r>
            <a:r>
              <a:rPr lang="ja-JP" altLang="en-US" dirty="0"/>
              <a:t>募者多数の場合は業種のバランス、チェコ</a:t>
            </a:r>
            <a:r>
              <a:rPr lang="ja-JP" altLang="en-US" dirty="0" smtClean="0"/>
              <a:t>事情へ</a:t>
            </a:r>
            <a:r>
              <a:rPr lang="ja-JP" altLang="en-US" dirty="0"/>
              <a:t>の精</a:t>
            </a:r>
            <a:r>
              <a:rPr lang="ja-JP" altLang="en-US" dirty="0" smtClean="0"/>
              <a:t>通、活動可能期間な</a:t>
            </a:r>
            <a:r>
              <a:rPr lang="ja-JP" altLang="en-US" dirty="0"/>
              <a:t>どの要素</a:t>
            </a:r>
            <a:r>
              <a:rPr lang="ja-JP" altLang="en-US" dirty="0" smtClean="0"/>
              <a:t>を総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合的に勘</a:t>
            </a:r>
            <a:r>
              <a:rPr lang="ja-JP" altLang="en-US" dirty="0"/>
              <a:t>案し</a:t>
            </a:r>
            <a:r>
              <a:rPr lang="ja-JP" altLang="en-US" dirty="0" smtClean="0"/>
              <a:t>て候補者を決定する予定。そのため、応募者全員のご希望がかなえられない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可能性がある。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065653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8775" y="577426"/>
            <a:ext cx="8371762" cy="334101"/>
          </a:xfrm>
        </p:spPr>
        <p:txBody>
          <a:bodyPr/>
          <a:lstStyle/>
          <a:p>
            <a:r>
              <a:rPr lang="en-US" altLang="ja-JP" sz="2400" b="1" dirty="0"/>
              <a:t>20</a:t>
            </a:r>
            <a:r>
              <a:rPr lang="ja-JP" altLang="en-US" sz="2400" b="1" dirty="0" smtClean="0"/>
              <a:t>年度の役員選出プロセスについて</a:t>
            </a:r>
            <a:endParaRPr lang="cs-CZ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6238" y="1424309"/>
            <a:ext cx="8374062" cy="4678986"/>
          </a:xfrm>
        </p:spPr>
        <p:txBody>
          <a:bodyPr/>
          <a:lstStyle/>
          <a:p>
            <a:r>
              <a:rPr lang="ja-JP" altLang="en-US" dirty="0" smtClean="0"/>
              <a:t>・</a:t>
            </a:r>
            <a:r>
              <a:rPr lang="en-US" altLang="ja-JP" dirty="0" smtClean="0"/>
              <a:t>19</a:t>
            </a:r>
            <a:r>
              <a:rPr lang="ja-JP" altLang="en-US" dirty="0" smtClean="0"/>
              <a:t>年度の役員については、商工会活動の継続性や各種課題及び対外活動に引き続き対応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する必要があるため、次</a:t>
            </a:r>
            <a:r>
              <a:rPr lang="ja-JP" altLang="en-US" dirty="0"/>
              <a:t>年度会員総会における承認が前</a:t>
            </a:r>
            <a:r>
              <a:rPr lang="ja-JP" altLang="en-US" dirty="0" smtClean="0"/>
              <a:t>提ではあるが、一部の役員を除き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留任を予定している。</a:t>
            </a: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/>
              <a:t>20</a:t>
            </a:r>
            <a:r>
              <a:rPr lang="ja-JP" altLang="en-US" dirty="0" smtClean="0"/>
              <a:t>年度は若干名の新規役員候補者を募集する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/>
              <a:t>20</a:t>
            </a:r>
            <a:r>
              <a:rPr lang="ja-JP" altLang="en-US" dirty="0" smtClean="0"/>
              <a:t>年度役員選出のためのプロセス及びスケジュール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/>
              <a:t>15</a:t>
            </a:r>
            <a:r>
              <a:rPr lang="ja-JP" altLang="en-US" dirty="0" smtClean="0"/>
              <a:t>日（本日）</a:t>
            </a:r>
            <a:r>
              <a:rPr lang="en-US" altLang="ja-JP" dirty="0" smtClean="0"/>
              <a:t>……</a:t>
            </a:r>
            <a:r>
              <a:rPr lang="ja-JP" altLang="en-US" dirty="0" smtClean="0"/>
              <a:t>会員企業に対する役員選出のプロセスの説明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/>
              <a:t>20</a:t>
            </a:r>
            <a:r>
              <a:rPr lang="ja-JP" altLang="en-US" dirty="0" smtClean="0"/>
              <a:t>日</a:t>
            </a:r>
            <a:r>
              <a:rPr lang="en-US" altLang="ja-JP" dirty="0" smtClean="0"/>
              <a:t>……</a:t>
            </a:r>
            <a:r>
              <a:rPr lang="ja-JP" altLang="en-US" dirty="0" smtClean="0"/>
              <a:t>全会員企業に対して役員公募に関する一斉メール配信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/>
              <a:t>20</a:t>
            </a:r>
            <a:r>
              <a:rPr lang="ja-JP" altLang="en-US" dirty="0" smtClean="0"/>
              <a:t>日～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29</a:t>
            </a:r>
            <a:r>
              <a:rPr lang="ja-JP" altLang="en-US" dirty="0" smtClean="0"/>
              <a:t>日</a:t>
            </a:r>
            <a:r>
              <a:rPr lang="en-US" altLang="ja-JP" dirty="0" smtClean="0"/>
              <a:t>……</a:t>
            </a:r>
            <a:r>
              <a:rPr lang="ja-JP" altLang="en-US" dirty="0" smtClean="0"/>
              <a:t>公募受付期間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12</a:t>
            </a:r>
            <a:r>
              <a:rPr lang="ja-JP" altLang="en-US" dirty="0" smtClean="0"/>
              <a:t>月</a:t>
            </a:r>
            <a:r>
              <a:rPr lang="ja-JP" altLang="en-US" dirty="0"/>
              <a:t>上</a:t>
            </a:r>
            <a:r>
              <a:rPr lang="ja-JP" altLang="en-US" dirty="0" smtClean="0"/>
              <a:t>旬～</a:t>
            </a:r>
            <a:r>
              <a:rPr lang="en-US" altLang="ja-JP" dirty="0" smtClean="0"/>
              <a:t>……</a:t>
            </a:r>
            <a:r>
              <a:rPr lang="ja-JP" altLang="en-US" dirty="0" smtClean="0"/>
              <a:t>応募者の取りまとめ及び調整、必要に応じて応募者に対して面談実施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12</a:t>
            </a:r>
            <a:r>
              <a:rPr lang="ja-JP" altLang="en-US" dirty="0" smtClean="0"/>
              <a:t>月中旬</a:t>
            </a:r>
            <a:r>
              <a:rPr lang="en-US" altLang="ja-JP" dirty="0" smtClean="0"/>
              <a:t>……</a:t>
            </a:r>
            <a:r>
              <a:rPr lang="ja-JP" altLang="en-US" dirty="0" smtClean="0"/>
              <a:t>役員会で来年度役員候補者リストの決定、互選にて次年度会長候補者選出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/>
              <a:t>20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……</a:t>
            </a:r>
            <a:r>
              <a:rPr lang="ja-JP" altLang="en-US" dirty="0" smtClean="0"/>
              <a:t>会員総会において、役員候補者について決議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158890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6238" y="567901"/>
            <a:ext cx="8371762" cy="334101"/>
          </a:xfrm>
        </p:spPr>
        <p:txBody>
          <a:bodyPr/>
          <a:lstStyle/>
          <a:p>
            <a:r>
              <a:rPr lang="ja-JP" altLang="en-US" sz="2400" b="1" dirty="0"/>
              <a:t>商工会</a:t>
            </a:r>
            <a:r>
              <a:rPr lang="ja-JP" altLang="en-US" sz="2400" b="1" dirty="0" smtClean="0"/>
              <a:t>の組織と運営体制について</a:t>
            </a:r>
            <a:endParaRPr lang="cs-CZ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6238" y="1418295"/>
            <a:ext cx="8374062" cy="4678986"/>
          </a:xfrm>
        </p:spPr>
        <p:txBody>
          <a:bodyPr/>
          <a:lstStyle/>
          <a:p>
            <a:r>
              <a:rPr lang="ja-JP" altLang="en-US" dirty="0" smtClean="0"/>
              <a:t>・会員総会</a:t>
            </a:r>
            <a:r>
              <a:rPr lang="en-US" altLang="ja-JP" dirty="0" smtClean="0"/>
              <a:t>…</a:t>
            </a:r>
            <a:r>
              <a:rPr lang="ja-JP" altLang="en-US" dirty="0" smtClean="0"/>
              <a:t>最高意思決定機関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―</a:t>
            </a:r>
            <a:r>
              <a:rPr lang="ja-JP" altLang="en-US" dirty="0" smtClean="0"/>
              <a:t>各役員の選任、予算と決算の承認、定款変更などを決議</a:t>
            </a:r>
            <a:endParaRPr lang="en-US" altLang="ja-JP" dirty="0" smtClean="0"/>
          </a:p>
          <a:p>
            <a:r>
              <a:rPr lang="ja-JP" altLang="en-US" dirty="0" smtClean="0"/>
              <a:t>・商工会役員会</a:t>
            </a:r>
            <a:r>
              <a:rPr lang="en-US" altLang="ja-JP" dirty="0" smtClean="0"/>
              <a:t>…</a:t>
            </a:r>
            <a:r>
              <a:rPr lang="ja-JP" altLang="en-US" dirty="0"/>
              <a:t>執行</a:t>
            </a:r>
            <a:r>
              <a:rPr lang="ja-JP" altLang="en-US" dirty="0" smtClean="0"/>
              <a:t>に関する意思決定機関</a:t>
            </a:r>
            <a:endParaRPr lang="en-US" altLang="ja-JP" dirty="0" smtClean="0"/>
          </a:p>
          <a:p>
            <a:r>
              <a:rPr lang="ja-JP" altLang="en-US" dirty="0" smtClean="0"/>
              <a:t>　　ー参加者は、会長・副会長・会計</a:t>
            </a:r>
            <a:r>
              <a:rPr lang="en-US" altLang="ja-JP" dirty="0" smtClean="0"/>
              <a:t>/</a:t>
            </a:r>
            <a:r>
              <a:rPr lang="ja-JP" altLang="en-US" dirty="0" smtClean="0"/>
              <a:t>法務</a:t>
            </a:r>
            <a:r>
              <a:rPr lang="en-US" altLang="ja-JP" dirty="0" smtClean="0"/>
              <a:t>/</a:t>
            </a:r>
            <a:r>
              <a:rPr lang="ja-JP" altLang="en-US" dirty="0" smtClean="0"/>
              <a:t>渉外幹事</a:t>
            </a:r>
            <a:r>
              <a:rPr lang="ja-JP" altLang="en-US" dirty="0"/>
              <a:t>・監事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ー概ね月１回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ー副会長には、個人別の担当業務が設定されている</a:t>
            </a:r>
            <a:endParaRPr lang="en-US" altLang="ja-JP" dirty="0" smtClean="0"/>
          </a:p>
          <a:p>
            <a:r>
              <a:rPr lang="ja-JP" altLang="en-US" dirty="0" smtClean="0"/>
              <a:t>　　ー行事への臨席・事前準備・懇親など、一切の対価を受け取っていない</a:t>
            </a:r>
            <a:endParaRPr lang="en-US" altLang="ja-JP" dirty="0" smtClean="0"/>
          </a:p>
          <a:p>
            <a:r>
              <a:rPr lang="ja-JP" altLang="en-US" dirty="0" smtClean="0"/>
              <a:t>・会計幹事</a:t>
            </a:r>
            <a:r>
              <a:rPr lang="ja-JP" altLang="en-US" dirty="0"/>
              <a:t>・</a:t>
            </a:r>
            <a:r>
              <a:rPr lang="ja-JP" altLang="en-US" dirty="0" smtClean="0"/>
              <a:t>法務幹事・渉外幹事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―</a:t>
            </a:r>
            <a:r>
              <a:rPr lang="ja-JP" altLang="en-US" dirty="0" smtClean="0"/>
              <a:t>各専門分野について、アドバイス</a:t>
            </a:r>
            <a:endParaRPr lang="en-US" altLang="ja-JP" dirty="0" smtClean="0"/>
          </a:p>
          <a:p>
            <a:r>
              <a:rPr lang="ja-JP" altLang="en-US" dirty="0" smtClean="0"/>
              <a:t>・監事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―</a:t>
            </a:r>
            <a:r>
              <a:rPr lang="ja-JP" altLang="en-US" dirty="0" smtClean="0"/>
              <a:t>役員会の監視・監督、年度の監査の実施</a:t>
            </a:r>
            <a:endParaRPr lang="en-US" altLang="ja-JP" dirty="0" smtClean="0"/>
          </a:p>
          <a:p>
            <a:r>
              <a:rPr lang="ja-JP" altLang="en-US" dirty="0" smtClean="0"/>
              <a:t>・事務局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―</a:t>
            </a:r>
            <a:r>
              <a:rPr lang="ja-JP" altLang="en-US" dirty="0" smtClean="0"/>
              <a:t>総会・役員会で決定された方針の実行と、会計業務、情報発信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133624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/>
          <p:cNvCxnSpPr/>
          <p:nvPr/>
        </p:nvCxnSpPr>
        <p:spPr>
          <a:xfrm flipH="1">
            <a:off x="2916521" y="3345997"/>
            <a:ext cx="270640" cy="1999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1229925" y="1700213"/>
            <a:ext cx="5148885" cy="4615601"/>
            <a:chOff x="1511866" y="1700213"/>
            <a:chExt cx="5148885" cy="4615601"/>
          </a:xfrm>
        </p:grpSpPr>
        <p:sp>
          <p:nvSpPr>
            <p:cNvPr id="6" name="Frame 5"/>
            <p:cNvSpPr/>
            <p:nvPr/>
          </p:nvSpPr>
          <p:spPr bwMode="gray">
            <a:xfrm>
              <a:off x="1511866" y="1700213"/>
              <a:ext cx="5148885" cy="677917"/>
            </a:xfrm>
            <a:prstGeom prst="frame">
              <a:avLst>
                <a:gd name="adj1" fmla="val 9012"/>
              </a:avLst>
            </a:prstGeom>
            <a:solidFill>
              <a:schemeClr val="accent3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lnSpc>
                  <a:spcPct val="106000"/>
                </a:lnSpc>
                <a:buFont typeface="Wingdings 2" pitchFamily="18" charset="2"/>
                <a:buNone/>
              </a:pPr>
              <a:r>
                <a:rPr kumimoji="1" lang="ja-JP" altLang="en-US" sz="1600" b="1" dirty="0" smtClean="0"/>
                <a:t>会員総会</a:t>
              </a:r>
            </a:p>
          </p:txBody>
        </p:sp>
        <p:sp>
          <p:nvSpPr>
            <p:cNvPr id="7" name="Frame 6"/>
            <p:cNvSpPr/>
            <p:nvPr/>
          </p:nvSpPr>
          <p:spPr bwMode="gray">
            <a:xfrm>
              <a:off x="1748033" y="3007568"/>
              <a:ext cx="1450427" cy="677917"/>
            </a:xfrm>
            <a:prstGeom prst="frame">
              <a:avLst>
                <a:gd name="adj1" fmla="val 9012"/>
              </a:avLst>
            </a:prstGeom>
            <a:solidFill>
              <a:schemeClr val="accent3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lnSpc>
                  <a:spcPct val="106000"/>
                </a:lnSpc>
                <a:buFont typeface="Wingdings 2" pitchFamily="18" charset="2"/>
                <a:buNone/>
              </a:pPr>
              <a:r>
                <a:rPr kumimoji="1" lang="ja-JP" altLang="en-US" sz="1600" b="1" dirty="0"/>
                <a:t>会長</a:t>
              </a:r>
              <a:endParaRPr kumimoji="1" lang="ja-JP" altLang="en-US" sz="1600" b="1" dirty="0" smtClean="0"/>
            </a:p>
          </p:txBody>
        </p:sp>
        <p:sp>
          <p:nvSpPr>
            <p:cNvPr id="8" name="Frame 7"/>
            <p:cNvSpPr/>
            <p:nvPr/>
          </p:nvSpPr>
          <p:spPr bwMode="gray">
            <a:xfrm>
              <a:off x="1531665" y="4767773"/>
              <a:ext cx="2894971" cy="677917"/>
            </a:xfrm>
            <a:prstGeom prst="frame">
              <a:avLst>
                <a:gd name="adj1" fmla="val 9012"/>
              </a:avLst>
            </a:prstGeom>
            <a:solidFill>
              <a:srgbClr val="ED8B00"/>
            </a:solidFill>
            <a:ln w="19050" algn="ctr">
              <a:solidFill>
                <a:srgbClr val="ED8B00"/>
              </a:solidFill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lnSpc>
                  <a:spcPct val="106000"/>
                </a:lnSpc>
                <a:buFont typeface="Wingdings 2" pitchFamily="18" charset="2"/>
                <a:buNone/>
              </a:pPr>
              <a:r>
                <a:rPr kumimoji="1" lang="ja-JP" altLang="en-US" sz="1600" b="1" dirty="0" smtClean="0"/>
                <a:t>運営委員会</a:t>
              </a:r>
            </a:p>
          </p:txBody>
        </p:sp>
        <p:sp>
          <p:nvSpPr>
            <p:cNvPr id="9" name="Frame 8"/>
            <p:cNvSpPr/>
            <p:nvPr/>
          </p:nvSpPr>
          <p:spPr bwMode="gray">
            <a:xfrm>
              <a:off x="1528723" y="5637897"/>
              <a:ext cx="1450427" cy="677917"/>
            </a:xfrm>
            <a:prstGeom prst="frame">
              <a:avLst>
                <a:gd name="adj1" fmla="val 9012"/>
              </a:avLst>
            </a:prstGeom>
            <a:solidFill>
              <a:schemeClr val="accent3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lnSpc>
                  <a:spcPct val="106000"/>
                </a:lnSpc>
                <a:buFont typeface="Wingdings 2" pitchFamily="18" charset="2"/>
                <a:buNone/>
              </a:pPr>
              <a:r>
                <a:rPr kumimoji="1" lang="ja-JP" altLang="en-US" sz="1600" b="1" dirty="0" smtClean="0"/>
                <a:t>事務局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2357719" y="2370247"/>
              <a:ext cx="118" cy="188338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66682" y="5427754"/>
              <a:ext cx="0" cy="210143"/>
            </a:xfrm>
            <a:prstGeom prst="line">
              <a:avLst/>
            </a:prstGeom>
            <a:ln w="38100">
              <a:solidFill>
                <a:srgbClr val="ED8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366682" y="4605769"/>
              <a:ext cx="1" cy="162004"/>
            </a:xfrm>
            <a:prstGeom prst="line">
              <a:avLst/>
            </a:prstGeom>
            <a:ln w="38100">
              <a:solidFill>
                <a:srgbClr val="ED8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rame 27"/>
            <p:cNvSpPr/>
            <p:nvPr/>
          </p:nvSpPr>
          <p:spPr bwMode="gray">
            <a:xfrm>
              <a:off x="3466745" y="3007568"/>
              <a:ext cx="1450427" cy="677917"/>
            </a:xfrm>
            <a:prstGeom prst="frame">
              <a:avLst>
                <a:gd name="adj1" fmla="val 9012"/>
              </a:avLst>
            </a:prstGeom>
            <a:solidFill>
              <a:schemeClr val="accent3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lnSpc>
                  <a:spcPct val="106000"/>
                </a:lnSpc>
                <a:buFont typeface="Wingdings 2" pitchFamily="18" charset="2"/>
                <a:buNone/>
              </a:pPr>
              <a:r>
                <a:rPr kumimoji="1" lang="ja-JP" altLang="en-US" sz="1600" b="1" dirty="0"/>
                <a:t>副</a:t>
              </a:r>
              <a:r>
                <a:rPr kumimoji="1" lang="ja-JP" altLang="en-US" sz="1600" b="1" dirty="0" smtClean="0"/>
                <a:t>会</a:t>
              </a:r>
              <a:r>
                <a:rPr kumimoji="1" lang="ja-JP" altLang="en-US" sz="1600" b="1" dirty="0"/>
                <a:t>長</a:t>
              </a:r>
              <a:endParaRPr kumimoji="1" lang="ja-JP" altLang="en-US" sz="1600" b="1" dirty="0" smtClean="0"/>
            </a:p>
          </p:txBody>
        </p:sp>
        <p:sp>
          <p:nvSpPr>
            <p:cNvPr id="48" name="Frame 47"/>
            <p:cNvSpPr/>
            <p:nvPr/>
          </p:nvSpPr>
          <p:spPr bwMode="gray">
            <a:xfrm>
              <a:off x="1511866" y="2558584"/>
              <a:ext cx="3617282" cy="2047185"/>
            </a:xfrm>
            <a:prstGeom prst="frame">
              <a:avLst>
                <a:gd name="adj1" fmla="val 4865"/>
              </a:avLst>
            </a:prstGeom>
            <a:solidFill>
              <a:schemeClr val="accent3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lnSpc>
                  <a:spcPct val="106000"/>
                </a:lnSpc>
                <a:buFont typeface="Wingdings 2" pitchFamily="18" charset="2"/>
                <a:buNone/>
              </a:pPr>
              <a:endParaRPr kumimoji="1" lang="ja-JP" altLang="en-US" sz="1600" b="1" dirty="0" smtClean="0"/>
            </a:p>
          </p:txBody>
        </p:sp>
      </p:grpSp>
      <p:cxnSp>
        <p:nvCxnSpPr>
          <p:cNvPr id="21" name="Straight Connector 20"/>
          <p:cNvCxnSpPr/>
          <p:nvPr/>
        </p:nvCxnSpPr>
        <p:spPr>
          <a:xfrm flipH="1">
            <a:off x="5646089" y="2362850"/>
            <a:ext cx="118" cy="188338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ame 21"/>
          <p:cNvSpPr/>
          <p:nvPr/>
        </p:nvSpPr>
        <p:spPr bwMode="gray">
          <a:xfrm>
            <a:off x="4928384" y="2551188"/>
            <a:ext cx="1450427" cy="677917"/>
          </a:xfrm>
          <a:prstGeom prst="frame">
            <a:avLst>
              <a:gd name="adj1" fmla="val 9012"/>
            </a:avLst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kumimoji="1" lang="ja-JP" altLang="en-US" sz="1600" b="1" dirty="0"/>
              <a:t>監</a:t>
            </a:r>
            <a:r>
              <a:rPr kumimoji="1" lang="ja-JP" altLang="en-US" sz="1600" b="1" dirty="0" smtClean="0"/>
              <a:t>事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85018" y="2684766"/>
            <a:ext cx="110960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kumimoji="1" lang="ja-JP" altLang="en-US" sz="1600" b="1" dirty="0"/>
              <a:t>役員会</a:t>
            </a:r>
            <a:endParaRPr kumimoji="1" lang="ja-JP" altLang="en-US" sz="1600" b="1" dirty="0" smtClean="0"/>
          </a:p>
        </p:txBody>
      </p:sp>
      <p:sp>
        <p:nvSpPr>
          <p:cNvPr id="2" name="Rounded Rectangle 1"/>
          <p:cNvSpPr/>
          <p:nvPr/>
        </p:nvSpPr>
        <p:spPr bwMode="gray">
          <a:xfrm>
            <a:off x="1466093" y="4070343"/>
            <a:ext cx="1110242" cy="362732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rgbClr val="62B5E5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kumimoji="1" lang="ja-JP" altLang="en-US" sz="1600" b="1" dirty="0" smtClean="0"/>
              <a:t>会計幹事</a:t>
            </a:r>
          </a:p>
        </p:txBody>
      </p:sp>
      <p:sp>
        <p:nvSpPr>
          <p:cNvPr id="23" name="Rounded Rectangle 22"/>
          <p:cNvSpPr/>
          <p:nvPr/>
        </p:nvSpPr>
        <p:spPr bwMode="gray">
          <a:xfrm>
            <a:off x="3559976" y="4078334"/>
            <a:ext cx="1110242" cy="362732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rgbClr val="62B5E5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kumimoji="1" lang="ja-JP" altLang="en-US" sz="1600" b="1" dirty="0"/>
              <a:t>法務</a:t>
            </a:r>
            <a:r>
              <a:rPr kumimoji="1" lang="ja-JP" altLang="en-US" sz="1600" b="1" dirty="0" smtClean="0"/>
              <a:t>幹事</a:t>
            </a:r>
          </a:p>
        </p:txBody>
      </p:sp>
      <p:sp>
        <p:nvSpPr>
          <p:cNvPr id="26" name="Rounded Rectangle 25"/>
          <p:cNvSpPr/>
          <p:nvPr/>
        </p:nvSpPr>
        <p:spPr bwMode="gray">
          <a:xfrm>
            <a:off x="2516123" y="3743636"/>
            <a:ext cx="1110242" cy="362732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rgbClr val="62B5E5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kumimoji="1" lang="ja-JP" altLang="en-US" sz="1600" b="1" dirty="0"/>
              <a:t>渉外</a:t>
            </a:r>
            <a:r>
              <a:rPr kumimoji="1" lang="ja-JP" altLang="en-US" sz="1600" b="1" dirty="0" smtClean="0"/>
              <a:t>幹事</a:t>
            </a:r>
          </a:p>
        </p:txBody>
      </p:sp>
      <p:sp>
        <p:nvSpPr>
          <p:cNvPr id="27" name="Frame 26"/>
          <p:cNvSpPr/>
          <p:nvPr/>
        </p:nvSpPr>
        <p:spPr bwMode="gray">
          <a:xfrm>
            <a:off x="5219523" y="3912750"/>
            <a:ext cx="1654243" cy="677917"/>
          </a:xfrm>
          <a:prstGeom prst="frame">
            <a:avLst>
              <a:gd name="adj1" fmla="val 9012"/>
            </a:avLst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kumimoji="1" lang="ja-JP" altLang="en-US" sz="1600" b="1" dirty="0"/>
              <a:t>労働分科会</a:t>
            </a:r>
          </a:p>
        </p:txBody>
      </p:sp>
      <p:cxnSp>
        <p:nvCxnSpPr>
          <p:cNvPr id="29" name="Straight Connector 28"/>
          <p:cNvCxnSpPr>
            <a:endCxn id="27" idx="1"/>
          </p:cNvCxnSpPr>
          <p:nvPr/>
        </p:nvCxnSpPr>
        <p:spPr>
          <a:xfrm>
            <a:off x="4846826" y="4249924"/>
            <a:ext cx="372697" cy="1785"/>
          </a:xfrm>
          <a:prstGeom prst="line">
            <a:avLst/>
          </a:prstGeom>
          <a:ln w="38100">
            <a:solidFill>
              <a:srgbClr val="62B5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2"/>
          <p:cNvSpPr txBox="1">
            <a:spLocks/>
          </p:cNvSpPr>
          <p:nvPr/>
        </p:nvSpPr>
        <p:spPr bwMode="gray">
          <a:xfrm>
            <a:off x="376238" y="568261"/>
            <a:ext cx="8371762" cy="334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ja-JP" altLang="en-US" sz="2400" b="1" dirty="0" smtClean="0"/>
              <a:t>チェコ日本商工会</a:t>
            </a:r>
            <a:r>
              <a:rPr lang="ja-JP" altLang="en-US" sz="2400" b="1" dirty="0"/>
              <a:t> </a:t>
            </a:r>
            <a:r>
              <a:rPr lang="ja-JP" altLang="en-US" sz="2400" b="1" dirty="0" smtClean="0"/>
              <a:t>組織図・運営体制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3431502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6238" y="567901"/>
            <a:ext cx="8371762" cy="334101"/>
          </a:xfrm>
        </p:spPr>
        <p:txBody>
          <a:bodyPr/>
          <a:lstStyle/>
          <a:p>
            <a:r>
              <a:rPr lang="ja-JP" altLang="en-US" sz="2400" b="1" dirty="0"/>
              <a:t>今年度</a:t>
            </a:r>
            <a:r>
              <a:rPr lang="ja-JP" altLang="en-US" sz="2400" b="1" dirty="0" smtClean="0"/>
              <a:t>の商工会運営について</a:t>
            </a:r>
            <a:endParaRPr lang="cs-CZ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6238" y="1428115"/>
            <a:ext cx="8374062" cy="4678986"/>
          </a:xfrm>
        </p:spPr>
        <p:txBody>
          <a:bodyPr/>
          <a:lstStyle/>
          <a:p>
            <a:r>
              <a:rPr lang="ja-JP" altLang="en-US" dirty="0" smtClean="0"/>
              <a:t>・会員総会</a:t>
            </a:r>
            <a:r>
              <a:rPr lang="en-US" altLang="ja-JP" dirty="0" smtClean="0"/>
              <a:t>…</a:t>
            </a:r>
            <a:r>
              <a:rPr lang="ja-JP" altLang="en-US" dirty="0" smtClean="0"/>
              <a:t>最高意思決定機関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―19</a:t>
            </a:r>
            <a:r>
              <a:rPr lang="ja-JP" altLang="en-US" dirty="0" smtClean="0"/>
              <a:t>年１月</a:t>
            </a:r>
            <a:r>
              <a:rPr lang="ja-JP" altLang="en-US" dirty="0"/>
              <a:t>及</a:t>
            </a:r>
            <a:r>
              <a:rPr lang="ja-JP" altLang="en-US" dirty="0" smtClean="0"/>
              <a:t>び</a:t>
            </a:r>
            <a:r>
              <a:rPr lang="en-US" altLang="ja-JP" dirty="0" smtClean="0"/>
              <a:t>2</a:t>
            </a:r>
            <a:r>
              <a:rPr lang="ja-JP" altLang="en-US" dirty="0" smtClean="0"/>
              <a:t>月に実施。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前年度決算、次年度予算、活動計画及び当年度役員の承認・選任</a:t>
            </a:r>
            <a:endParaRPr lang="en-US" altLang="ja-JP" dirty="0" smtClean="0"/>
          </a:p>
          <a:p>
            <a:r>
              <a:rPr lang="ja-JP" altLang="en-US" dirty="0" smtClean="0"/>
              <a:t>・商工会役員会</a:t>
            </a:r>
            <a:r>
              <a:rPr lang="en-US" altLang="ja-JP" dirty="0" smtClean="0"/>
              <a:t>…</a:t>
            </a:r>
            <a:r>
              <a:rPr lang="ja-JP" altLang="en-US" dirty="0"/>
              <a:t>執行</a:t>
            </a:r>
            <a:r>
              <a:rPr lang="ja-JP" altLang="en-US" dirty="0" smtClean="0"/>
              <a:t>に関する意思決定機関</a:t>
            </a:r>
            <a:endParaRPr lang="en-US" altLang="ja-JP" dirty="0" smtClean="0"/>
          </a:p>
          <a:p>
            <a:r>
              <a:rPr lang="ja-JP" altLang="en-US" dirty="0" smtClean="0"/>
              <a:t>　　ー今年度は、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月時点で</a:t>
            </a:r>
            <a:r>
              <a:rPr lang="en-US" altLang="ja-JP" dirty="0" smtClean="0"/>
              <a:t>15</a:t>
            </a:r>
            <a:r>
              <a:rPr lang="ja-JP" altLang="en-US" dirty="0" smtClean="0"/>
              <a:t>回実施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ー概ね月１回の頻度で開催しており、役員出席率は</a:t>
            </a:r>
            <a:r>
              <a:rPr lang="en-US" altLang="ja-JP" dirty="0" smtClean="0"/>
              <a:t>80</a:t>
            </a:r>
            <a:r>
              <a:rPr lang="ja-JP" altLang="en-US" dirty="0" smtClean="0"/>
              <a:t>％以上、平均開催時間は</a:t>
            </a:r>
            <a:r>
              <a:rPr lang="ja-JP" altLang="en-US" dirty="0"/>
              <a:t>４</a:t>
            </a:r>
            <a:r>
              <a:rPr lang="ja-JP" altLang="en-US" dirty="0" smtClean="0"/>
              <a:t>時間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ー</a:t>
            </a:r>
            <a:r>
              <a:rPr lang="en-US" altLang="ja-JP" dirty="0" smtClean="0"/>
              <a:t>HP</a:t>
            </a:r>
            <a:r>
              <a:rPr lang="ja-JP" altLang="en-US" dirty="0" smtClean="0"/>
              <a:t>での役員会議事録掲載、例会議事次第での「商工会役員活動のご報告」の掲載、</a:t>
            </a:r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各例会冒頭での商工会会長挨拶の際に活動内容をご報告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 smtClean="0"/>
              <a:t>16</a:t>
            </a:r>
            <a:r>
              <a:rPr lang="ja-JP" altLang="en-US" dirty="0" smtClean="0"/>
              <a:t>年度から分科会として労働分科会を設置しており、今年度も継続して活動を実施</a:t>
            </a:r>
            <a:endParaRPr lang="en-US" altLang="ja-JP" dirty="0" smtClean="0"/>
          </a:p>
          <a:p>
            <a:r>
              <a:rPr lang="ja-JP" altLang="en-US" dirty="0" smtClean="0"/>
              <a:t>・本年は商工会設立</a:t>
            </a:r>
            <a:r>
              <a:rPr lang="en-US" altLang="ja-JP" dirty="0" smtClean="0"/>
              <a:t>25</a:t>
            </a:r>
            <a:r>
              <a:rPr lang="ja-JP" altLang="en-US" dirty="0" smtClean="0"/>
              <a:t>周年にあた</a:t>
            </a:r>
            <a:r>
              <a:rPr lang="ja-JP" altLang="en-US" dirty="0"/>
              <a:t>り、チェコ政財界から多くのゲストを招待</a:t>
            </a:r>
            <a:r>
              <a:rPr lang="ja-JP" altLang="en-US" dirty="0" smtClean="0"/>
              <a:t>し、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チェコ日本商工会設立</a:t>
            </a:r>
            <a:r>
              <a:rPr lang="en-US" altLang="ja-JP" dirty="0" smtClean="0"/>
              <a:t>25</a:t>
            </a:r>
            <a:r>
              <a:rPr lang="ja-JP" altLang="en-US" dirty="0" smtClean="0"/>
              <a:t>周年記念レセプションを、</a:t>
            </a:r>
            <a:r>
              <a:rPr lang="en-US" altLang="ja-JP" dirty="0" smtClean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13</a:t>
            </a:r>
            <a:r>
              <a:rPr lang="ja-JP" altLang="en-US" dirty="0"/>
              <a:t>日にヒルトンホテルにて開</a:t>
            </a:r>
            <a:r>
              <a:rPr lang="ja-JP" altLang="en-US" dirty="0" smtClean="0"/>
              <a:t>催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590269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 smtClean="0"/>
              <a:t>　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8775" y="560021"/>
            <a:ext cx="8371762" cy="334101"/>
          </a:xfrm>
        </p:spPr>
        <p:txBody>
          <a:bodyPr/>
          <a:lstStyle/>
          <a:p>
            <a:r>
              <a:rPr lang="en-US" altLang="ja-JP" sz="2400" b="1" dirty="0" smtClean="0"/>
              <a:t>19</a:t>
            </a:r>
            <a:r>
              <a:rPr lang="ja-JP" altLang="en-US" sz="2400" b="1" dirty="0" smtClean="0"/>
              <a:t>年度役員担当業務</a:t>
            </a:r>
            <a:endParaRPr lang="cs-CZ" sz="2400" b="1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gray">
          <a:xfrm>
            <a:off x="5604641" y="746202"/>
            <a:ext cx="3144072" cy="334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/>
            <a:r>
              <a:rPr lang="en-US" altLang="ja-JP" sz="1600" b="1" dirty="0" smtClean="0"/>
              <a:t>2019</a:t>
            </a:r>
            <a:r>
              <a:rPr lang="ja-JP" altLang="en-US" sz="1600" b="1" dirty="0" smtClean="0"/>
              <a:t>年</a:t>
            </a:r>
            <a:r>
              <a:rPr lang="en-US" altLang="ja-JP" sz="1600" b="1" dirty="0" smtClean="0"/>
              <a:t>11</a:t>
            </a:r>
            <a:r>
              <a:rPr lang="ja-JP" altLang="en-US" sz="1600" b="1" dirty="0" smtClean="0"/>
              <a:t>月現在</a:t>
            </a:r>
            <a:endParaRPr lang="cs-CZ" sz="1600" b="1" dirty="0"/>
          </a:p>
        </p:txBody>
      </p:sp>
      <p:sp>
        <p:nvSpPr>
          <p:cNvPr id="9" name="Title 2"/>
          <p:cNvSpPr txBox="1">
            <a:spLocks/>
          </p:cNvSpPr>
          <p:nvPr/>
        </p:nvSpPr>
        <p:spPr bwMode="gray">
          <a:xfrm>
            <a:off x="3306570" y="745187"/>
            <a:ext cx="3144072" cy="334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/>
            <a:r>
              <a:rPr lang="ja-JP" altLang="en-US" sz="1600" b="1" dirty="0" smtClean="0">
                <a:solidFill>
                  <a:srgbClr val="FF0000"/>
                </a:solidFill>
              </a:rPr>
              <a:t>◎主担当　△オブザーバー</a:t>
            </a:r>
            <a:endParaRPr lang="cs-CZ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186567"/>
              </p:ext>
            </p:extLst>
          </p:nvPr>
        </p:nvGraphicFramePr>
        <p:xfrm>
          <a:off x="358775" y="1172875"/>
          <a:ext cx="8389938" cy="5303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63708">
                  <a:extLst>
                    <a:ext uri="{9D8B030D-6E8A-4147-A177-3AD203B41FA5}">
                      <a16:colId xmlns:a16="http://schemas.microsoft.com/office/drawing/2014/main" val="1207306106"/>
                    </a:ext>
                  </a:extLst>
                </a:gridCol>
                <a:gridCol w="6226230">
                  <a:extLst>
                    <a:ext uri="{9D8B030D-6E8A-4147-A177-3AD203B41FA5}">
                      <a16:colId xmlns:a16="http://schemas.microsoft.com/office/drawing/2014/main" val="307661001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総括・対外代表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u="none" dirty="0" smtClean="0"/>
                        <a:t>西崎会長</a:t>
                      </a:r>
                      <a:endParaRPr kumimoji="1" lang="ja-JP" altLang="en-US" sz="140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10719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会長補佐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baseline="0" dirty="0" smtClean="0"/>
                        <a:t>細田副会長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62746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運営委員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/>
                        <a:t>西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崎会長、細田副会長、松川副会長、安井副会長、勝又副会長、</a:t>
                      </a:r>
                      <a:r>
                        <a:rPr kumimoji="1" lang="en-US" altLang="ja-JP" sz="1400" u="none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kumimoji="1" lang="en-US" altLang="ja-JP" sz="1400" u="none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斉藤会計</a:t>
                      </a:r>
                      <a:r>
                        <a:rPr kumimoji="1" lang="ja-JP" altLang="en-US" sz="1400" u="none" dirty="0" smtClean="0"/>
                        <a:t>幹事、△鬼頭監事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03654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渉外活動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◎</a:t>
                      </a:r>
                      <a:r>
                        <a:rPr kumimoji="1" lang="ja-JP" altLang="en-US" sz="1400" u="none" dirty="0" smtClean="0"/>
                        <a:t>木村渉外幹事、</a:t>
                      </a:r>
                      <a:r>
                        <a:rPr kumimoji="1" lang="ja-JP" altLang="en-US" sz="1400" u="none" dirty="0" smtClean="0">
                          <a:solidFill>
                            <a:schemeClr val="dk1"/>
                          </a:solidFill>
                        </a:rPr>
                        <a:t>細田副会長、青木副会長、</a:t>
                      </a:r>
                      <a:r>
                        <a:rPr kumimoji="1" lang="ja-JP" altLang="en-US" sz="1400" u="none" dirty="0" smtClean="0"/>
                        <a:t>加藤副会長、</a:t>
                      </a:r>
                      <a:r>
                        <a:rPr kumimoji="1" lang="en-US" altLang="ja-JP" sz="1400" u="none" dirty="0" smtClean="0"/>
                        <a:t/>
                      </a:r>
                      <a:br>
                        <a:rPr kumimoji="1" lang="en-US" altLang="ja-JP" sz="1400" u="none" dirty="0" smtClean="0"/>
                      </a:br>
                      <a:r>
                        <a:rPr kumimoji="1" lang="ja-JP" altLang="en-US" sz="1400" u="none" dirty="0" smtClean="0"/>
                        <a:t>佐藤副会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長、勝又副会長、吉田副会長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33242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対外対応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◎</a:t>
                      </a:r>
                      <a:r>
                        <a:rPr kumimoji="1" lang="ja-JP" altLang="en-US" sz="1400" u="none" dirty="0" smtClean="0">
                          <a:solidFill>
                            <a:schemeClr val="dk1"/>
                          </a:solidFill>
                        </a:rPr>
                        <a:t>小川</a:t>
                      </a:r>
                      <a:r>
                        <a:rPr kumimoji="1" lang="ja-JP" altLang="en-US" sz="1400" u="none" dirty="0" smtClean="0"/>
                        <a:t>副会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長、勝又副会長、△鬼頭監事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76275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政治・経済情報収集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木村渉外幹事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98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新規会員勧誘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◎</a:t>
                      </a:r>
                      <a:r>
                        <a:rPr kumimoji="1" lang="ja-JP" altLang="en-US" sz="1400" u="none" dirty="0" smtClean="0">
                          <a:solidFill>
                            <a:schemeClr val="dk1"/>
                          </a:solidFill>
                        </a:rPr>
                        <a:t>加藤</a:t>
                      </a:r>
                      <a:r>
                        <a:rPr kumimoji="1" lang="ja-JP" altLang="en-US" sz="1400" u="none" dirty="0" smtClean="0"/>
                        <a:t>副会長、重松副会長、山地副会長、青木副会長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9767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広報・</a:t>
                      </a:r>
                      <a:r>
                        <a:rPr kumimoji="1" lang="en-US" altLang="ja-JP" sz="1400" dirty="0" smtClean="0"/>
                        <a:t>HP</a:t>
                      </a:r>
                      <a:r>
                        <a:rPr kumimoji="1" lang="ja-JP" altLang="en-US" sz="1400" dirty="0" smtClean="0"/>
                        <a:t>・</a:t>
                      </a:r>
                      <a:r>
                        <a:rPr kumimoji="1" lang="en-US" altLang="ja-JP" sz="1400" dirty="0" smtClean="0"/>
                        <a:t>IT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◎</a:t>
                      </a:r>
                      <a:r>
                        <a:rPr kumimoji="1" lang="ja-JP" altLang="en-US" sz="1400" u="none" dirty="0" smtClean="0"/>
                        <a:t>尾崎副会長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、山本副会長</a:t>
                      </a:r>
                      <a:r>
                        <a:rPr kumimoji="1" lang="ja-JP" altLang="en-US" sz="1400" u="none" dirty="0" smtClean="0"/>
                        <a:t>、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安井副会長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3705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企業視察会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◎</a:t>
                      </a:r>
                      <a:r>
                        <a:rPr kumimoji="1" lang="ja-JP" altLang="en-US" sz="1400" u="none" dirty="0" smtClean="0">
                          <a:solidFill>
                            <a:schemeClr val="dk1"/>
                          </a:solidFill>
                        </a:rPr>
                        <a:t>山本</a:t>
                      </a:r>
                      <a:r>
                        <a:rPr kumimoji="1" lang="ja-JP" altLang="en-US" sz="1400" u="none" dirty="0" smtClean="0"/>
                        <a:t>副会長、刀祢副会長、城山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副会長、松本副会長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736774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企業給与調査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◎</a:t>
                      </a:r>
                      <a:r>
                        <a:rPr kumimoji="1" lang="ja-JP" altLang="en-US" sz="1400" u="none" dirty="0" smtClean="0">
                          <a:solidFill>
                            <a:schemeClr val="dk1"/>
                          </a:solidFill>
                        </a:rPr>
                        <a:t>小川</a:t>
                      </a:r>
                      <a:r>
                        <a:rPr kumimoji="1" lang="ja-JP" altLang="en-US" sz="1400" u="none" dirty="0" smtClean="0"/>
                        <a:t>副会長、</a:t>
                      </a:r>
                      <a:r>
                        <a:rPr kumimoji="1" lang="ja-JP" altLang="en-US" sz="1400" u="none" dirty="0" smtClean="0">
                          <a:solidFill>
                            <a:schemeClr val="dk1"/>
                          </a:solidFill>
                        </a:rPr>
                        <a:t>山地</a:t>
                      </a:r>
                      <a:r>
                        <a:rPr kumimoji="1" lang="ja-JP" altLang="en-US" sz="1400" u="none" dirty="0" smtClean="0"/>
                        <a:t>副会長、尾崎副会長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9181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例会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◎</a:t>
                      </a:r>
                      <a:r>
                        <a:rPr kumimoji="1" lang="ja-JP" altLang="en-US" sz="1400" u="none" dirty="0" smtClean="0"/>
                        <a:t>松川副会長、重松副会長、山本副会長、佐藤副会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長、松本副会長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9716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日系企業調査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◎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木村渉外幹事、重松副会長</a:t>
                      </a:r>
                      <a:endParaRPr kumimoji="1" lang="ja-JP" altLang="en-US" sz="1400" u="none" strike="dbl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5883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労働分科会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◎</a:t>
                      </a:r>
                      <a:r>
                        <a:rPr kumimoji="1" lang="ja-JP" altLang="en-US" sz="1400" u="none" dirty="0" smtClean="0"/>
                        <a:t>細田副会長、</a:t>
                      </a:r>
                      <a:r>
                        <a:rPr kumimoji="1" lang="ja-JP" altLang="en-US" sz="1400" u="none" dirty="0" smtClean="0">
                          <a:solidFill>
                            <a:schemeClr val="dk1"/>
                          </a:solidFill>
                        </a:rPr>
                        <a:t>刀祢副会長、青木副会長</a:t>
                      </a:r>
                      <a:r>
                        <a:rPr kumimoji="1" lang="ja-JP" altLang="en-US" sz="1400" u="none" dirty="0" smtClean="0"/>
                        <a:t>、</a:t>
                      </a:r>
                      <a:r>
                        <a:rPr kumimoji="1" lang="ja-JP" altLang="en-US" sz="1400" u="none" dirty="0" smtClean="0">
                          <a:solidFill>
                            <a:schemeClr val="dk1"/>
                          </a:solidFill>
                        </a:rPr>
                        <a:t>城山副会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長、吉田副会長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09836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定款・規約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◎</a:t>
                      </a:r>
                      <a:r>
                        <a:rPr kumimoji="1" lang="ja-JP" altLang="en-US" sz="1400" u="none" dirty="0" smtClean="0">
                          <a:solidFill>
                            <a:schemeClr val="dk1"/>
                          </a:solidFill>
                        </a:rPr>
                        <a:t>松川</a:t>
                      </a:r>
                      <a:r>
                        <a:rPr kumimoji="1" lang="ja-JP" altLang="en-US" sz="1400" u="none" dirty="0" smtClean="0"/>
                        <a:t>副会長、細田副会長、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川井法務幹事、△鬼頭監事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83870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リスク管理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◎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斎藤会計幹事、山本副会長</a:t>
                      </a:r>
                      <a:endParaRPr kumimoji="1" lang="ja-JP" altLang="en-US" sz="1400" u="none" strike="dbl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38178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事務局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◎</a:t>
                      </a:r>
                      <a:r>
                        <a:rPr kumimoji="1" lang="ja-JP" altLang="en-US" sz="1400" u="none" dirty="0" smtClean="0">
                          <a:solidFill>
                            <a:schemeClr val="dk1"/>
                          </a:solidFill>
                        </a:rPr>
                        <a:t>安井</a:t>
                      </a:r>
                      <a:r>
                        <a:rPr kumimoji="1" lang="ja-JP" altLang="en-US" sz="1400" u="none" dirty="0" smtClean="0"/>
                        <a:t>副会長、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加藤副会長、川井法務幹事、斎藤会計幹事、△鬼頭監事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592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7045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8775" y="577426"/>
            <a:ext cx="8371762" cy="334101"/>
          </a:xfrm>
        </p:spPr>
        <p:txBody>
          <a:bodyPr/>
          <a:lstStyle/>
          <a:p>
            <a:r>
              <a:rPr lang="ja-JP" altLang="en-US" sz="2400" dirty="0"/>
              <a:t>商工会活動の見直</a:t>
            </a:r>
            <a:r>
              <a:rPr lang="ja-JP" altLang="en-US" sz="2400" dirty="0" smtClean="0"/>
              <a:t>し</a:t>
            </a:r>
            <a:endParaRPr lang="cs-CZ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4651" y="1412875"/>
            <a:ext cx="8374062" cy="4678986"/>
          </a:xfrm>
        </p:spPr>
        <p:txBody>
          <a:bodyPr/>
          <a:lstStyle/>
          <a:p>
            <a:r>
              <a:rPr lang="ja-JP" altLang="en-US" dirty="0" smtClean="0"/>
              <a:t>・商工会の主な活動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―</a:t>
            </a:r>
            <a:r>
              <a:rPr lang="ja-JP" altLang="en-US" dirty="0" smtClean="0"/>
              <a:t>会員総会、例会の実施（年８回のプラハでの例会に加え、年１回のブルノ例会）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－メール等による情報発信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　　－渉外活動：政府・各省庁との継続的なコミュニケーション、ドイツ商工会を始めとす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る他団体との交流（ラウンドテーブル等）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－企業視察会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－企業給与調査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－労働分科会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ja-JP" altLang="en-US" dirty="0" smtClean="0"/>
              <a:t>・活動にかかるコストや会員の満足度、社会的な意義、ビジョンを総合的に検討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 smtClean="0"/>
              <a:t>19</a:t>
            </a:r>
            <a:r>
              <a:rPr lang="ja-JP" altLang="en-US" dirty="0" smtClean="0"/>
              <a:t>年度に関しては、従来通りの活動を継続して、その中でコスト削減や効率的な運営を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進めてきた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 smtClean="0"/>
              <a:t>19</a:t>
            </a:r>
            <a:r>
              <a:rPr lang="ja-JP" altLang="en-US" dirty="0" smtClean="0"/>
              <a:t>年度は過去の剰余金も活用し、</a:t>
            </a:r>
            <a:r>
              <a:rPr lang="en-US" altLang="ja-JP" dirty="0" smtClean="0"/>
              <a:t>25</a:t>
            </a:r>
            <a:r>
              <a:rPr lang="ja-JP" altLang="en-US" dirty="0" smtClean="0"/>
              <a:t>周年記念レセプションを開催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/>
              <a:t>20</a:t>
            </a:r>
            <a:r>
              <a:rPr lang="ja-JP" altLang="en-US" dirty="0" smtClean="0"/>
              <a:t>年度についても、すべての活動を継続・拡充する方向で検討中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382432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8775" y="577426"/>
            <a:ext cx="8371762" cy="334101"/>
          </a:xfrm>
        </p:spPr>
        <p:txBody>
          <a:bodyPr/>
          <a:lstStyle/>
          <a:p>
            <a:r>
              <a:rPr lang="ja-JP" altLang="en-US" sz="2400" b="1" dirty="0" smtClean="0"/>
              <a:t>来年以降の商</a:t>
            </a:r>
            <a:r>
              <a:rPr lang="ja-JP" altLang="en-US" sz="2400" b="1" dirty="0"/>
              <a:t>工会</a:t>
            </a:r>
            <a:r>
              <a:rPr lang="ja-JP" altLang="en-US" sz="2400" b="1" dirty="0" smtClean="0"/>
              <a:t>の年会費について</a:t>
            </a:r>
            <a:endParaRPr lang="cs-CZ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6238" y="1424311"/>
            <a:ext cx="8374062" cy="4678986"/>
          </a:xfrm>
        </p:spPr>
        <p:txBody>
          <a:bodyPr/>
          <a:lstStyle/>
          <a:p>
            <a:r>
              <a:rPr lang="ja-JP" altLang="en-US" dirty="0" smtClean="0"/>
              <a:t>（背景及び現状）</a:t>
            </a:r>
            <a:endParaRPr lang="en-US" altLang="ja-JP" dirty="0" smtClean="0"/>
          </a:p>
          <a:p>
            <a:r>
              <a:rPr lang="ja-JP" altLang="en-US" dirty="0" smtClean="0"/>
              <a:t>・チェコ全体、特にプラハの物価上昇にともなう、コストの増加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―</a:t>
            </a:r>
            <a:r>
              <a:rPr lang="en-US" altLang="ja-JP" dirty="0"/>
              <a:t>09</a:t>
            </a:r>
            <a:r>
              <a:rPr lang="ja-JP" altLang="en-US" dirty="0" smtClean="0"/>
              <a:t>年からの物価上昇率は、約</a:t>
            </a:r>
            <a:r>
              <a:rPr lang="en-US" altLang="ja-JP" dirty="0" smtClean="0"/>
              <a:t>10</a:t>
            </a:r>
            <a:r>
              <a:rPr lang="ja-JP" altLang="en-US" dirty="0" smtClean="0"/>
              <a:t>％</a:t>
            </a:r>
            <a:endParaRPr lang="en-US" altLang="ja-JP" dirty="0" smtClean="0"/>
          </a:p>
          <a:p>
            <a:r>
              <a:rPr lang="ja-JP" altLang="en-US" dirty="0" smtClean="0"/>
              <a:t>・商工会活動の拡充にともなう、コストの増加</a:t>
            </a:r>
            <a:endParaRPr lang="en-US" altLang="ja-JP" dirty="0" smtClean="0"/>
          </a:p>
          <a:p>
            <a:r>
              <a:rPr lang="ja-JP" altLang="en-US" dirty="0" smtClean="0"/>
              <a:t>・商工会の収入は、会員のみなさまからの年会費のみ</a:t>
            </a:r>
            <a:endParaRPr lang="en-US" altLang="ja-JP" dirty="0" smtClean="0"/>
          </a:p>
          <a:p>
            <a:r>
              <a:rPr lang="ja-JP" altLang="en-US" dirty="0" smtClean="0"/>
              <a:t>・健全な商工会の運営には、収入と支出のバランスを保つことが必要</a:t>
            </a:r>
            <a:endParaRPr lang="en-US" altLang="ja-JP" dirty="0" smtClean="0"/>
          </a:p>
          <a:p>
            <a:r>
              <a:rPr lang="ja-JP" altLang="en-US" dirty="0" smtClean="0"/>
              <a:t>・年会費（</a:t>
            </a:r>
            <a:r>
              <a:rPr lang="en-US" altLang="ja-JP" dirty="0" smtClean="0"/>
              <a:t>25,000CZK/1</a:t>
            </a:r>
            <a:r>
              <a:rPr lang="ja-JP" altLang="en-US" dirty="0" smtClean="0"/>
              <a:t>社）の推移について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ー</a:t>
            </a:r>
            <a:r>
              <a:rPr lang="en-US" altLang="ja-JP" dirty="0" smtClean="0"/>
              <a:t>09</a:t>
            </a:r>
            <a:r>
              <a:rPr lang="ja-JP" altLang="en-US" dirty="0" smtClean="0"/>
              <a:t>年から現在まで、</a:t>
            </a:r>
            <a:r>
              <a:rPr lang="en-US" altLang="ja-JP" dirty="0"/>
              <a:t>10</a:t>
            </a:r>
            <a:r>
              <a:rPr lang="ja-JP" altLang="en-US" dirty="0" smtClean="0"/>
              <a:t>年にわたって値上げされていない。</a:t>
            </a:r>
            <a:endParaRPr lang="en-US" altLang="ja-JP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342445" y="300804"/>
            <a:ext cx="2405848" cy="276999"/>
          </a:xfrm>
          <a:prstGeom prst="rect">
            <a:avLst/>
          </a:prstGeom>
          <a:solidFill>
            <a:srgbClr val="ED8B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en-US" altLang="ja-JP" dirty="0" smtClean="0">
                <a:solidFill>
                  <a:srgbClr val="313131"/>
                </a:solidFill>
              </a:rPr>
              <a:t>18</a:t>
            </a:r>
            <a:r>
              <a:rPr lang="ja-JP" altLang="en-US" dirty="0" smtClean="0">
                <a:solidFill>
                  <a:srgbClr val="313131"/>
                </a:solidFill>
              </a:rPr>
              <a:t>年度掲出スライド</a:t>
            </a:r>
            <a:endParaRPr lang="en-US" dirty="0" smtClean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3131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8775" y="577426"/>
            <a:ext cx="8371762" cy="334101"/>
          </a:xfrm>
        </p:spPr>
        <p:txBody>
          <a:bodyPr/>
          <a:lstStyle/>
          <a:p>
            <a:r>
              <a:rPr lang="ja-JP" altLang="en-US" sz="2400" b="1" dirty="0" smtClean="0"/>
              <a:t>来年以降の商</a:t>
            </a:r>
            <a:r>
              <a:rPr lang="ja-JP" altLang="en-US" sz="2400" b="1" dirty="0"/>
              <a:t>工会</a:t>
            </a:r>
            <a:r>
              <a:rPr lang="ja-JP" altLang="en-US" sz="2400" b="1" dirty="0" smtClean="0"/>
              <a:t>の年会費について</a:t>
            </a:r>
            <a:endParaRPr lang="cs-CZ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6238" y="1424315"/>
            <a:ext cx="8374062" cy="4678986"/>
          </a:xfrm>
        </p:spPr>
        <p:txBody>
          <a:bodyPr/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19</a:t>
            </a:r>
            <a:r>
              <a:rPr lang="ja-JP" altLang="en-US" dirty="0" smtClean="0"/>
              <a:t>年度における対応案）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 smtClean="0"/>
              <a:t>19</a:t>
            </a:r>
            <a:r>
              <a:rPr lang="ja-JP" altLang="en-US" dirty="0" smtClean="0"/>
              <a:t>年度における年会費の増額は見送り、</a:t>
            </a:r>
            <a:r>
              <a:rPr lang="en-US" altLang="ja-JP" dirty="0"/>
              <a:t> </a:t>
            </a:r>
            <a:r>
              <a:rPr lang="en-US" altLang="ja-JP" dirty="0" smtClean="0"/>
              <a:t>19</a:t>
            </a:r>
            <a:r>
              <a:rPr lang="ja-JP" altLang="en-US" dirty="0" smtClean="0"/>
              <a:t>年度は年間</a:t>
            </a:r>
            <a:r>
              <a:rPr lang="en-US" altLang="ja-JP" dirty="0" smtClean="0"/>
              <a:t>25,000CZK/1</a:t>
            </a:r>
            <a:r>
              <a:rPr lang="ja-JP" altLang="en-US" dirty="0" smtClean="0"/>
              <a:t>社のままとする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－</a:t>
            </a:r>
            <a:r>
              <a:rPr lang="en-US" altLang="ja-JP" dirty="0" smtClean="0"/>
              <a:t>16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17</a:t>
            </a:r>
            <a:r>
              <a:rPr lang="ja-JP" altLang="en-US" dirty="0" smtClean="0"/>
              <a:t>年度の赤字決算に反して、</a:t>
            </a:r>
            <a:r>
              <a:rPr lang="en-US" altLang="ja-JP" dirty="0" smtClean="0"/>
              <a:t>18</a:t>
            </a:r>
            <a:r>
              <a:rPr lang="ja-JP" altLang="en-US" dirty="0" smtClean="0"/>
              <a:t>年度は黒字決算となる見込み。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</a:t>
            </a:r>
            <a:r>
              <a:rPr lang="ja-JP" altLang="en-US" dirty="0"/>
              <a:t>　</a:t>
            </a:r>
            <a:r>
              <a:rPr lang="ja-JP" altLang="en-US" dirty="0" smtClean="0"/>
              <a:t>　－主なコスト減少要因は、事務局員減員による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（フルタイム換算で</a:t>
            </a:r>
            <a:r>
              <a:rPr lang="en-US" altLang="ja-JP" dirty="0"/>
              <a:t>2.5</a:t>
            </a:r>
            <a:r>
              <a:rPr lang="ja-JP" altLang="en-US" dirty="0" smtClean="0"/>
              <a:t>名→</a:t>
            </a:r>
            <a:r>
              <a:rPr lang="en-US" altLang="ja-JP" dirty="0" smtClean="0"/>
              <a:t>1.5</a:t>
            </a:r>
            <a:r>
              <a:rPr lang="ja-JP" altLang="en-US" dirty="0" smtClean="0"/>
              <a:t>名）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－減員分の事務局業務については、効率化及び役員間で分担して吸収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　　　　</a:t>
            </a:r>
            <a:r>
              <a:rPr lang="en-US" altLang="ja-JP" dirty="0" smtClean="0"/>
              <a:t>―</a:t>
            </a:r>
            <a:r>
              <a:rPr lang="ja-JP" altLang="en-US" dirty="0"/>
              <a:t>来</a:t>
            </a:r>
            <a:r>
              <a:rPr lang="ja-JP" altLang="en-US" dirty="0" smtClean="0"/>
              <a:t>年度の</a:t>
            </a:r>
            <a:r>
              <a:rPr lang="ja-JP" altLang="en-US" dirty="0"/>
              <a:t>例会開催に関するコス</a:t>
            </a:r>
            <a:r>
              <a:rPr lang="ja-JP" altLang="en-US" dirty="0" smtClean="0"/>
              <a:t>トは、</a:t>
            </a:r>
            <a:r>
              <a:rPr lang="en-US" altLang="ja-JP" dirty="0" smtClean="0"/>
              <a:t>18</a:t>
            </a:r>
            <a:r>
              <a:rPr lang="ja-JP" altLang="en-US" dirty="0" smtClean="0"/>
              <a:t>年度と</a:t>
            </a:r>
            <a:r>
              <a:rPr lang="ja-JP" altLang="en-US" dirty="0"/>
              <a:t>同様のレベルとなる見込</a:t>
            </a:r>
            <a:r>
              <a:rPr lang="ja-JP" altLang="en-US" dirty="0" smtClean="0"/>
              <a:t>み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 smtClean="0"/>
              <a:t>19</a:t>
            </a:r>
            <a:r>
              <a:rPr lang="ja-JP" altLang="en-US" dirty="0" smtClean="0"/>
              <a:t>年度に関して値上げは見送るが、インフレ状況や、今後の商工会活動を見据え、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来年以降も継</a:t>
            </a:r>
            <a:r>
              <a:rPr lang="ja-JP" altLang="en-US" dirty="0"/>
              <a:t>続</a:t>
            </a:r>
            <a:r>
              <a:rPr lang="ja-JP" altLang="en-US" dirty="0" smtClean="0"/>
              <a:t>し</a:t>
            </a:r>
            <a:r>
              <a:rPr lang="ja-JP" altLang="en-US" dirty="0"/>
              <a:t>て</a:t>
            </a:r>
            <a:r>
              <a:rPr lang="ja-JP" altLang="en-US" dirty="0" smtClean="0"/>
              <a:t>検討することとする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342445" y="300804"/>
            <a:ext cx="2405848" cy="276999"/>
          </a:xfrm>
          <a:prstGeom prst="rect">
            <a:avLst/>
          </a:prstGeom>
          <a:solidFill>
            <a:srgbClr val="ED8B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en-US" altLang="ja-JP" dirty="0" smtClean="0">
                <a:solidFill>
                  <a:srgbClr val="313131"/>
                </a:solidFill>
              </a:rPr>
              <a:t>18</a:t>
            </a:r>
            <a:r>
              <a:rPr lang="ja-JP" altLang="en-US" dirty="0" smtClean="0">
                <a:solidFill>
                  <a:srgbClr val="313131"/>
                </a:solidFill>
              </a:rPr>
              <a:t>年度掲出スライド</a:t>
            </a:r>
            <a:endParaRPr lang="en-US" dirty="0" smtClean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1522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8775" y="577426"/>
            <a:ext cx="8371762" cy="334101"/>
          </a:xfrm>
        </p:spPr>
        <p:txBody>
          <a:bodyPr/>
          <a:lstStyle/>
          <a:p>
            <a:r>
              <a:rPr lang="ja-JP" altLang="en-US" sz="2400" b="1" dirty="0" smtClean="0"/>
              <a:t>来年以降の商</a:t>
            </a:r>
            <a:r>
              <a:rPr lang="ja-JP" altLang="en-US" sz="2400" b="1" dirty="0"/>
              <a:t>工会</a:t>
            </a:r>
            <a:r>
              <a:rPr lang="ja-JP" altLang="en-US" sz="2400" b="1" dirty="0" smtClean="0"/>
              <a:t>の年会費について</a:t>
            </a:r>
            <a:endParaRPr lang="cs-CZ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6238" y="1424315"/>
            <a:ext cx="8374062" cy="4678986"/>
          </a:xfrm>
        </p:spPr>
        <p:txBody>
          <a:bodyPr/>
          <a:lstStyle/>
          <a:p>
            <a:r>
              <a:rPr lang="ja-JP" altLang="en-US" dirty="0" smtClean="0"/>
              <a:t>（</a:t>
            </a:r>
            <a:r>
              <a:rPr lang="en-US" altLang="ja-JP" dirty="0"/>
              <a:t>20</a:t>
            </a:r>
            <a:r>
              <a:rPr lang="ja-JP" altLang="en-US" dirty="0" smtClean="0"/>
              <a:t>年度における対応案）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/>
              <a:t>20</a:t>
            </a:r>
            <a:r>
              <a:rPr lang="ja-JP" altLang="en-US" dirty="0" smtClean="0"/>
              <a:t>年度における年会費の増額は見送り、</a:t>
            </a:r>
            <a:r>
              <a:rPr lang="en-US" altLang="ja-JP" dirty="0"/>
              <a:t> 20</a:t>
            </a:r>
            <a:r>
              <a:rPr lang="ja-JP" altLang="en-US" dirty="0" smtClean="0"/>
              <a:t>年度は年間</a:t>
            </a:r>
            <a:r>
              <a:rPr lang="en-US" altLang="ja-JP" dirty="0" smtClean="0"/>
              <a:t>25,000CZK/1</a:t>
            </a:r>
            <a:r>
              <a:rPr lang="ja-JP" altLang="en-US" dirty="0" smtClean="0"/>
              <a:t>社のままとする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－</a:t>
            </a:r>
            <a:r>
              <a:rPr lang="en-US" altLang="ja-JP" dirty="0" smtClean="0"/>
              <a:t>16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17</a:t>
            </a:r>
            <a:r>
              <a:rPr lang="ja-JP" altLang="en-US" dirty="0" smtClean="0"/>
              <a:t>年度は赤字決算、</a:t>
            </a:r>
            <a:r>
              <a:rPr lang="en-US" altLang="ja-JP" dirty="0" smtClean="0"/>
              <a:t>18</a:t>
            </a:r>
            <a:r>
              <a:rPr lang="ja-JP" altLang="en-US" dirty="0" smtClean="0"/>
              <a:t>年度は黒字化したものの、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</a:t>
            </a:r>
            <a:r>
              <a:rPr lang="en-US" altLang="ja-JP" dirty="0" smtClean="0"/>
              <a:t>19</a:t>
            </a:r>
            <a:r>
              <a:rPr lang="ja-JP" altLang="en-US" dirty="0" smtClean="0"/>
              <a:t>年度は</a:t>
            </a:r>
            <a:r>
              <a:rPr lang="en-US" altLang="ja-JP" dirty="0" smtClean="0"/>
              <a:t>25</a:t>
            </a:r>
            <a:r>
              <a:rPr lang="ja-JP" altLang="en-US" dirty="0" smtClean="0"/>
              <a:t>周年レセプションの開催により赤字見込み（予算見込み通り）。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－事務局体制の縮小による人件費削減効果で、現状は特殊要因を除けば収支均衡に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近い決算を想定できる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－事務局体制の縮小分は、効率化及び役員間で分担して吸収してきたが、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各役員の負荷も大きく、将来</a:t>
            </a:r>
            <a:r>
              <a:rPr lang="ja-JP" altLang="en-US" dirty="0" smtClean="0"/>
              <a:t>の持続可能で安</a:t>
            </a:r>
            <a:r>
              <a:rPr lang="ja-JP" altLang="en-US" dirty="0" smtClean="0"/>
              <a:t>定的な運営のため</a:t>
            </a:r>
            <a:r>
              <a:rPr lang="ja-JP" altLang="en-US" dirty="0" smtClean="0"/>
              <a:t>に、事</a:t>
            </a:r>
            <a:r>
              <a:rPr lang="ja-JP" altLang="en-US" dirty="0" smtClean="0"/>
              <a:t>務局体制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拡</a:t>
            </a:r>
            <a:r>
              <a:rPr lang="ja-JP" altLang="en-US" dirty="0" smtClean="0"/>
              <a:t>充を検討中</a:t>
            </a: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/>
              <a:t>20</a:t>
            </a:r>
            <a:r>
              <a:rPr lang="ja-JP" altLang="en-US" dirty="0" smtClean="0"/>
              <a:t>年度に関して値上げは見送るが、</a:t>
            </a:r>
            <a:r>
              <a:rPr lang="en-US" altLang="ja-JP" dirty="0" smtClean="0"/>
              <a:t>21</a:t>
            </a:r>
            <a:r>
              <a:rPr lang="ja-JP" altLang="en-US" dirty="0" smtClean="0"/>
              <a:t>年度より最大</a:t>
            </a:r>
            <a:r>
              <a:rPr lang="en-US" altLang="ja-JP" dirty="0" smtClean="0"/>
              <a:t>30,000CZK/1</a:t>
            </a:r>
            <a:r>
              <a:rPr lang="ja-JP" altLang="en-US" dirty="0" smtClean="0"/>
              <a:t>社までの値上げを検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討中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－インフレ率・</a:t>
            </a:r>
            <a:r>
              <a:rPr lang="en-US" altLang="ja-JP" dirty="0" smtClean="0"/>
              <a:t>CPI</a:t>
            </a:r>
            <a:r>
              <a:rPr lang="ja-JP" altLang="en-US" dirty="0" smtClean="0"/>
              <a:t>など踏まえ、チェコにおけるコスト上昇を吸収するため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－持続可能で安定的な商工会運営を実施するための諸コストの上昇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－予測可能／不可能な、商工会運営上の様々なリスクに対応するための財政基盤の確立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286711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Deloitte Presentation Template 2016 ENG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�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Blank.potx" id="{AA466677-0B70-4394-B835-6CA7B7CDD7F2}" vid="{26659DEE-6644-4940-8E86-154061B6F5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1651</TotalTime>
  <Words>859</Words>
  <Application>Microsoft Office PowerPoint</Application>
  <PresentationFormat>On-screen Show (4:3)</PresentationFormat>
  <Paragraphs>129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Verdana</vt:lpstr>
      <vt:lpstr>Wingdings 2</vt:lpstr>
      <vt:lpstr>1_Deloitte Presentation Template 2016 ENG</vt:lpstr>
      <vt:lpstr>think-cell Slide</vt:lpstr>
      <vt:lpstr>本日のご説明内容</vt:lpstr>
      <vt:lpstr>商工会の組織と運営体制について</vt:lpstr>
      <vt:lpstr>PowerPoint Presentation</vt:lpstr>
      <vt:lpstr>今年度の商工会運営について</vt:lpstr>
      <vt:lpstr>19年度役員担当業務</vt:lpstr>
      <vt:lpstr>商工会活動の見直し</vt:lpstr>
      <vt:lpstr>来年以降の商工会の年会費について</vt:lpstr>
      <vt:lpstr>来年以降の商工会の年会費について</vt:lpstr>
      <vt:lpstr>来年以降の商工会の年会費について</vt:lpstr>
      <vt:lpstr>20年度の役員選出プロセスについて</vt:lpstr>
      <vt:lpstr>20年度の役員選出プロセスについて</vt:lpstr>
    </vt:vector>
  </TitlesOfParts>
  <Company>Deloitte Touche Tohmatsu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Kito, Takuo (CZ - Prague)</dc:creator>
  <cp:lastModifiedBy>Kito, Takuo</cp:lastModifiedBy>
  <cp:revision>89</cp:revision>
  <cp:lastPrinted>2014-06-25T02:16:22Z</cp:lastPrinted>
  <dcterms:created xsi:type="dcterms:W3CDTF">2017-11-16T10:05:31Z</dcterms:created>
  <dcterms:modified xsi:type="dcterms:W3CDTF">2019-11-14T20:40:54Z</dcterms:modified>
</cp:coreProperties>
</file>